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6" r:id="rId17"/>
    <p:sldId id="273" r:id="rId18"/>
    <p:sldId id="270" r:id="rId19"/>
    <p:sldId id="28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43" autoAdjust="0"/>
  </p:normalViewPr>
  <p:slideViewPr>
    <p:cSldViewPr>
      <p:cViewPr>
        <p:scale>
          <a:sx n="90" d="100"/>
          <a:sy n="90" d="100"/>
        </p:scale>
        <p:origin x="-224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72C90-D706-417F-81CC-CBF8A1A32ECF}" type="datetimeFigureOut">
              <a:rPr lang="en-CA" smtClean="0"/>
              <a:t>2/11/2020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5783-302C-499A-9559-2B6EF6D85BC1}" type="slidenum">
              <a:rPr lang="en-CA" smtClean="0"/>
              <a:t>‹#›</a:t>
            </a:fld>
            <a:endParaRPr lang="en-CA"/>
          </a:p>
        </p:txBody>
      </p:sp>
    </p:spTree>
    <p:extLst>
      <p:ext uri="{BB962C8B-B14F-4D97-AF65-F5344CB8AC3E}">
        <p14:creationId xmlns:p14="http://schemas.microsoft.com/office/powerpoint/2010/main" val="87046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hilddevelopment.ca/Libraries/Evidence_Center_Step4/Knowledge_Translation_Methods.sflb.ashx"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hilddevelopment.ca/Libraries/EBP_Flowcharts/Step_3_Appraising_the_Evidence.sflb.ashx"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childdevelopment.ca/Libraries/EBP_Flowcharts/Step_3_Appraising_the_Evidence_for_Single_Studies.sflb.ashx"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hilddevelopment.ca/Libraries/EBP_Flowcharts/Step_3_Appraising_the_Evidence.sflb.ashx"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childdevelopment.ca/Libraries/EBP_Flowcharts/Step_3_Appraising_the_Evidence_for_Single_Studies.sflb.ash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www.childdevelopment.ca/Libraries/Learning_Opportunities/BEAR_Rapid_Clinical_Query_Worksheet.sflb.ashx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2</a:t>
            </a:fld>
            <a:endParaRPr lang="en-CA"/>
          </a:p>
        </p:txBody>
      </p:sp>
    </p:spTree>
    <p:extLst>
      <p:ext uri="{BB962C8B-B14F-4D97-AF65-F5344CB8AC3E}">
        <p14:creationId xmlns:p14="http://schemas.microsoft.com/office/powerpoint/2010/main" val="2894070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www.childdevelopment.ca/Libraries/Learning_Opportunities/BEAR_Rapid_Clinical_Query_Worksheet.sflb.ashx</a:t>
            </a:r>
          </a:p>
          <a:p>
            <a:endParaRPr lang="en-CA" dirty="0"/>
          </a:p>
          <a:p>
            <a:endParaRPr lang="en-CA" baseline="0" dirty="0"/>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11</a:t>
            </a:fld>
            <a:endParaRPr lang="en-CA"/>
          </a:p>
        </p:txBody>
      </p:sp>
    </p:spTree>
    <p:extLst>
      <p:ext uri="{BB962C8B-B14F-4D97-AF65-F5344CB8AC3E}">
        <p14:creationId xmlns:p14="http://schemas.microsoft.com/office/powerpoint/2010/main" val="23058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Summarize</a:t>
            </a:r>
            <a:r>
              <a:rPr lang="en-CA" baseline="0" dirty="0" smtClean="0"/>
              <a:t> the overall findings in a statement that provides the main take-home message for clinicians. </a:t>
            </a:r>
          </a:p>
          <a:p>
            <a:endParaRPr lang="en-CA" dirty="0" smtClean="0"/>
          </a:p>
          <a:p>
            <a:r>
              <a:rPr lang="en-CA" dirty="0" smtClean="0"/>
              <a:t>www.childdevelopment.ca/Libraries/Learning_Opportunities/BEAR_Rapid_Clinical_Query_Worksheet.sflb.ashx</a:t>
            </a:r>
            <a:endParaRPr lang="en-CA" dirty="0"/>
          </a:p>
          <a:p>
            <a:endParaRPr lang="en-CA" dirty="0"/>
          </a:p>
          <a:p>
            <a:endParaRPr lang="en-CA" baseline="0" dirty="0"/>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13</a:t>
            </a:fld>
            <a:endParaRPr lang="en-CA"/>
          </a:p>
        </p:txBody>
      </p:sp>
    </p:spTree>
    <p:extLst>
      <p:ext uri="{BB962C8B-B14F-4D97-AF65-F5344CB8AC3E}">
        <p14:creationId xmlns:p14="http://schemas.microsoft.com/office/powerpoint/2010/main" val="180507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Based on these findings and on current practice, what degree of change is required? </a:t>
            </a:r>
            <a:r>
              <a:rPr lang="en-CA" dirty="0" smtClean="0"/>
              <a:t>Significant  </a:t>
            </a:r>
            <a:r>
              <a:rPr lang="en-CA" dirty="0"/>
              <a:t>or   Moderate  or  Minimal   or  None</a:t>
            </a:r>
            <a:r>
              <a:rPr lang="en-CA" baseline="0" dirty="0"/>
              <a:t>   or   Unsure </a:t>
            </a:r>
            <a:r>
              <a:rPr lang="en-CA" dirty="0"/>
              <a:t> </a:t>
            </a:r>
            <a:r>
              <a:rPr lang="en-CA"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Pick the corresponding</a:t>
            </a:r>
            <a:r>
              <a:rPr lang="en-CA" baseline="0" dirty="0" smtClean="0"/>
              <a:t> image (enlarge as needed) and delete the others</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Then</a:t>
            </a:r>
            <a:r>
              <a:rPr lang="en-CA" baseline="0" dirty="0" smtClean="0"/>
              <a:t> </a:t>
            </a:r>
            <a:r>
              <a:rPr lang="en-CA" dirty="0" smtClean="0"/>
              <a:t>please list</a:t>
            </a:r>
            <a:r>
              <a:rPr lang="en-CA" baseline="0" dirty="0" smtClean="0"/>
              <a:t> </a:t>
            </a:r>
            <a:r>
              <a:rPr lang="en-CA" baseline="0" dirty="0"/>
              <a:t>and discuss </a:t>
            </a:r>
            <a:r>
              <a:rPr lang="en-CA" b="1" baseline="0" dirty="0"/>
              <a:t>WHY</a:t>
            </a:r>
            <a:r>
              <a:rPr lang="en-CA" baseline="0" dirty="0"/>
              <a:t>.</a:t>
            </a:r>
            <a:endParaRPr lang="en-CA" dirty="0"/>
          </a:p>
          <a:p>
            <a:endParaRPr lang="en-CA" dirty="0"/>
          </a:p>
          <a:p>
            <a:r>
              <a:rPr lang="en-CA" dirty="0"/>
              <a:t>http://www.childdevelopment.ca/Libraries/EBP_Flowcharts/Step_4_Applying_Evidence_to_Practice.sflb.ashx</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Note: You </a:t>
            </a:r>
            <a:r>
              <a:rPr lang="en-CA" dirty="0"/>
              <a:t>can </a:t>
            </a:r>
            <a:r>
              <a:rPr lang="en-CA" dirty="0" smtClean="0"/>
              <a:t>suggest</a:t>
            </a:r>
            <a:r>
              <a:rPr lang="en-CA" baseline="0" dirty="0" smtClean="0"/>
              <a:t> </a:t>
            </a:r>
            <a:r>
              <a:rPr lang="en-CA" dirty="0" smtClean="0"/>
              <a:t>recommendations </a:t>
            </a:r>
            <a:r>
              <a:rPr lang="en-CA" dirty="0"/>
              <a:t>for practice change considerations –  such</a:t>
            </a:r>
            <a:r>
              <a:rPr lang="en-CA" baseline="0" dirty="0"/>
              <a:t> as Significant  or   Moderate  or  Minimal changes or  None or  </a:t>
            </a:r>
            <a:r>
              <a:rPr lang="en-CA" baseline="0" dirty="0" smtClean="0"/>
              <a:t>Unsure  ----  </a:t>
            </a:r>
            <a:r>
              <a:rPr lang="en-CA" dirty="0"/>
              <a:t>even if the evidence is weak however ensure to make this clear and highlight that follow up and measurement will be needed due to decreased confidence in these new findings/recommendations. </a:t>
            </a:r>
            <a:endParaRPr lang="en-CA" dirty="0" smtClean="0"/>
          </a:p>
        </p:txBody>
      </p:sp>
      <p:sp>
        <p:nvSpPr>
          <p:cNvPr id="4" name="Slide Number Placeholder 3"/>
          <p:cNvSpPr>
            <a:spLocks noGrp="1"/>
          </p:cNvSpPr>
          <p:nvPr>
            <p:ph type="sldNum" sz="quarter" idx="5"/>
          </p:nvPr>
        </p:nvSpPr>
        <p:spPr/>
        <p:txBody>
          <a:bodyPr/>
          <a:lstStyle/>
          <a:p>
            <a:fld id="{6B865783-302C-499A-9559-2B6EF6D85BC1}" type="slidenum">
              <a:rPr lang="en-CA" smtClean="0"/>
              <a:t>14</a:t>
            </a:fld>
            <a:endParaRPr lang="en-CA"/>
          </a:p>
        </p:txBody>
      </p:sp>
    </p:spTree>
    <p:extLst>
      <p:ext uri="{BB962C8B-B14F-4D97-AF65-F5344CB8AC3E}">
        <p14:creationId xmlns:p14="http://schemas.microsoft.com/office/powerpoint/2010/main" val="1725800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List what kind of actions or practice changes ( if warranted)</a:t>
            </a:r>
            <a:r>
              <a:rPr lang="en-CA" baseline="0" dirty="0" smtClean="0"/>
              <a:t> </a:t>
            </a:r>
            <a:r>
              <a:rPr lang="en-CA" dirty="0" smtClean="0"/>
              <a:t>you</a:t>
            </a:r>
            <a:r>
              <a:rPr lang="en-CA" baseline="0" dirty="0" smtClean="0"/>
              <a:t> recommend.</a:t>
            </a:r>
            <a:endParaRPr lang="en-CA" dirty="0" smtClean="0"/>
          </a:p>
          <a:p>
            <a:endParaRPr lang="en-CA" dirty="0" smtClean="0"/>
          </a:p>
          <a:p>
            <a:r>
              <a:rPr lang="en-CA" dirty="0" smtClean="0"/>
              <a:t>http://www.childdevelopment.ca/Libraries/EBP_Flowcharts/Step_4_Applying_Evidence_to_Practice.sflb.ashx</a:t>
            </a:r>
          </a:p>
          <a:p>
            <a:endParaRPr lang="en-CA" dirty="0" smtClean="0"/>
          </a:p>
          <a:p>
            <a:r>
              <a:rPr lang="en-CA" dirty="0" smtClean="0"/>
              <a:t>You can make recommendations for practice change considerations even if the evidence is weak however ensure to make this clear and highlight that follow up and measurement (see next</a:t>
            </a:r>
            <a:r>
              <a:rPr lang="en-CA" baseline="0" dirty="0" smtClean="0"/>
              <a:t> slide)</a:t>
            </a:r>
            <a:r>
              <a:rPr lang="en-CA" dirty="0" smtClean="0"/>
              <a:t> will be needed due to decreased confidence in these new recommendations/findings. </a:t>
            </a:r>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15</a:t>
            </a:fld>
            <a:endParaRPr lang="en-CA"/>
          </a:p>
        </p:txBody>
      </p:sp>
    </p:spTree>
    <p:extLst>
      <p:ext uri="{BB962C8B-B14F-4D97-AF65-F5344CB8AC3E}">
        <p14:creationId xmlns:p14="http://schemas.microsoft.com/office/powerpoint/2010/main" val="4287501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a:t>
            </a:r>
            <a:r>
              <a:rPr lang="en-US" baseline="0" dirty="0" smtClean="0"/>
              <a:t> recommendations regarding 1 or 2 measurement tools that should be used to evaluate outcomes when implementing the intervention you’ve presented. This would be a measurement tool(s) that would allow for consistency between clinicians and improved communication regarding outcomes – to ensure that the same construct is being measured in a standardized method. Dependent on the population more than one measurement tool may be needed. Possible measures, and databases of measurement tools are provided in the following  linked presentation:</a:t>
            </a:r>
          </a:p>
          <a:p>
            <a:endParaRPr lang="en-US" baseline="0" dirty="0" smtClean="0"/>
          </a:p>
          <a:p>
            <a:r>
              <a:rPr lang="en-CA" dirty="0" smtClean="0"/>
              <a:t>http://www.childdevelopment.ca/Libraries/Evidence_Center_Step2/Measurement_Tools_for_SAT_July_2015-1.sflb.ashx</a:t>
            </a:r>
            <a:endParaRPr lang="en-CA" dirty="0"/>
          </a:p>
        </p:txBody>
      </p:sp>
      <p:sp>
        <p:nvSpPr>
          <p:cNvPr id="4" name="Slide Number Placeholder 3"/>
          <p:cNvSpPr>
            <a:spLocks noGrp="1"/>
          </p:cNvSpPr>
          <p:nvPr>
            <p:ph type="sldNum" sz="quarter" idx="10"/>
          </p:nvPr>
        </p:nvSpPr>
        <p:spPr/>
        <p:txBody>
          <a:bodyPr/>
          <a:lstStyle/>
          <a:p>
            <a:fld id="{6B865783-302C-499A-9559-2B6EF6D85BC1}" type="slidenum">
              <a:rPr lang="en-CA" smtClean="0"/>
              <a:t>16</a:t>
            </a:fld>
            <a:endParaRPr lang="en-CA"/>
          </a:p>
        </p:txBody>
      </p:sp>
    </p:spTree>
    <p:extLst>
      <p:ext uri="{BB962C8B-B14F-4D97-AF65-F5344CB8AC3E}">
        <p14:creationId xmlns:p14="http://schemas.microsoft.com/office/powerpoint/2010/main" val="525389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CA" sz="3000" b="0" i="0" u="none" strike="noStrike" kern="1200" cap="none" spc="0" normalizeH="0" baseline="0" noProof="0" dirty="0" smtClean="0">
                <a:ln>
                  <a:noFill/>
                </a:ln>
                <a:solidFill>
                  <a:prstClr val="black"/>
                </a:solidFill>
                <a:effectLst/>
                <a:uLnTx/>
                <a:uFillTx/>
                <a:latin typeface="+mn-lt"/>
                <a:ea typeface="+mn-ea"/>
                <a:cs typeface="+mn-cs"/>
              </a:rPr>
              <a:t>To achieve these actions or practice changes (if warranted) list a few </a:t>
            </a:r>
            <a:r>
              <a:rPr kumimoji="0" lang="en-CA" sz="3000" b="0" i="0" u="none" strike="noStrike" kern="1200" cap="none" spc="0" normalizeH="0" baseline="0" noProof="0" dirty="0" smtClean="0">
                <a:ln>
                  <a:noFill/>
                </a:ln>
                <a:solidFill>
                  <a:prstClr val="black"/>
                </a:solidFill>
                <a:effectLst/>
                <a:uLnTx/>
                <a:uFillTx/>
                <a:latin typeface="+mn-lt"/>
                <a:ea typeface="+mn-ea"/>
                <a:cs typeface="+mn-cs"/>
                <a:hlinkClick r:id="rId3"/>
              </a:rPr>
              <a:t>Knowledge Translation </a:t>
            </a:r>
            <a:r>
              <a:rPr kumimoji="0" lang="en-CA" sz="3000" b="0" i="0" u="none" strike="noStrike" kern="1200" cap="none" spc="0" normalizeH="0" baseline="0" noProof="0" dirty="0" smtClean="0">
                <a:ln>
                  <a:noFill/>
                </a:ln>
                <a:solidFill>
                  <a:prstClr val="black"/>
                </a:solidFill>
                <a:effectLst/>
                <a:uLnTx/>
                <a:uFillTx/>
                <a:latin typeface="+mn-lt"/>
                <a:ea typeface="+mn-ea"/>
                <a:cs typeface="+mn-cs"/>
              </a:rPr>
              <a:t> (KT) methods/strategies re how this practice change would best be achieved (see links below if this hyperlink is not working)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CA" sz="3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CA" sz="3000" b="0" i="0" u="none" strike="noStrike" kern="1200" cap="none" spc="0" normalizeH="0" baseline="0" noProof="0" dirty="0" smtClean="0">
                <a:ln>
                  <a:noFill/>
                </a:ln>
                <a:solidFill>
                  <a:prstClr val="black"/>
                </a:solidFill>
                <a:effectLst/>
                <a:uLnTx/>
                <a:uFillTx/>
                <a:latin typeface="+mn-lt"/>
                <a:ea typeface="+mn-ea"/>
                <a:cs typeface="+mn-cs"/>
              </a:rPr>
              <a:t>Remember: Note and comment on whether the KT methods you have selected to use are passive vs. active and what the expectations might be when only passive strategies are used vs a combination of active and passive strategies. KT strategies also have evidence behind them – choose green light over yellow or red light interventions for these too. </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CA" sz="2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600" b="0" i="0" u="none" strike="noStrike" kern="1200" cap="none" spc="0" normalizeH="0" baseline="0" noProof="0" dirty="0" smtClean="0">
                <a:ln>
                  <a:noFill/>
                </a:ln>
                <a:solidFill>
                  <a:prstClr val="black"/>
                </a:solidFill>
                <a:effectLst/>
                <a:uLnTx/>
                <a:uFillTx/>
                <a:latin typeface="+mn-lt"/>
                <a:ea typeface="+mn-ea"/>
                <a:cs typeface="+mn-cs"/>
              </a:rPr>
              <a:t>Please be specific in use of which KT strategy you recommend ( i.e. use the title of the KT strategy as listed in the linked resource) so an to be consistent with KT literature – please see:</a:t>
            </a:r>
          </a:p>
          <a:p>
            <a:pPr marL="0" marR="0" lvl="0" indent="0" algn="l" defTabSz="914400" rtl="0" eaLnBrk="1" fontAlgn="auto" latinLnBrk="0" hangingPunct="1">
              <a:lnSpc>
                <a:spcPct val="100000"/>
              </a:lnSpc>
              <a:spcBef>
                <a:spcPct val="20000"/>
              </a:spcBef>
              <a:spcAft>
                <a:spcPts val="0"/>
              </a:spcAft>
              <a:buClrTx/>
              <a:buSzTx/>
              <a:buFontTx/>
              <a:buNone/>
              <a:tabLst/>
              <a:defRPr/>
            </a:pPr>
            <a:r>
              <a:rPr lang="en-CA" sz="2800" dirty="0" smtClean="0"/>
              <a:t>http://www.childdevelopment.ca/Libraries/Evidence_Center_Step4/Knowledge_Translation_Methods.sflb.ashx</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CA" sz="2600" b="0" i="0" u="none" strike="noStrike" kern="1200" cap="none" spc="0" normalizeH="0" baseline="0" noProof="0" dirty="0" smtClean="0">
              <a:ln>
                <a:noFill/>
              </a:ln>
              <a:solidFill>
                <a:prstClr val="black"/>
              </a:solidFill>
              <a:effectLst/>
              <a:uLnTx/>
              <a:uFillTx/>
              <a:latin typeface="+mn-lt"/>
              <a:ea typeface="+mn-ea"/>
              <a:cs typeface="+mn-cs"/>
            </a:endParaRPr>
          </a:p>
          <a:p>
            <a:r>
              <a:rPr lang="en-US" dirty="0" smtClean="0"/>
              <a:t>Also see link</a:t>
            </a:r>
            <a:r>
              <a:rPr lang="en-US" baseline="0" dirty="0" smtClean="0"/>
              <a:t> below for more information:</a:t>
            </a:r>
            <a:endParaRPr lang="en-CA" dirty="0" smtClean="0"/>
          </a:p>
          <a:p>
            <a:r>
              <a:rPr lang="en-CA" dirty="0" smtClean="0"/>
              <a:t>http://www.childdevelopment.ca/Libraries/EBP_Flowcharts/Step_4_Applying_Evidence_to_Practice.sflb.ashx</a:t>
            </a:r>
          </a:p>
          <a:p>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You can make recommendations for practice change considerations even if the evidence is weak however ensure to make this clear and highlight that follow up and measurement will be needed due to decreased confidence in these new recommendations.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Feel free to duplicate this slide if you need more space to share your recommendations.</a:t>
            </a:r>
          </a:p>
          <a:p>
            <a:endParaRPr lang="en-CA" dirty="0"/>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17</a:t>
            </a:fld>
            <a:endParaRPr lang="en-CA"/>
          </a:p>
        </p:txBody>
      </p:sp>
    </p:spTree>
    <p:extLst>
      <p:ext uri="{BB962C8B-B14F-4D97-AF65-F5344CB8AC3E}">
        <p14:creationId xmlns:p14="http://schemas.microsoft.com/office/powerpoint/2010/main" val="1983449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Add here what you would recommend be developed to further support knowledge and practice changes:</a:t>
            </a:r>
          </a:p>
          <a:p>
            <a:r>
              <a:rPr lang="en-CA" dirty="0" err="1"/>
              <a:t>Eg</a:t>
            </a:r>
            <a:r>
              <a:rPr lang="en-CA" dirty="0"/>
              <a:t>: </a:t>
            </a:r>
          </a:p>
          <a:p>
            <a:pPr marL="171450" indent="-171450">
              <a:buFont typeface="Arial" panose="020B0604020202020204" pitchFamily="34" charset="0"/>
              <a:buChar char="•"/>
            </a:pPr>
            <a:r>
              <a:rPr lang="en-CA" dirty="0"/>
              <a:t>Handout</a:t>
            </a:r>
          </a:p>
          <a:p>
            <a:pPr marL="171450" indent="-171450">
              <a:buFont typeface="Arial" panose="020B0604020202020204" pitchFamily="34" charset="0"/>
              <a:buChar char="•"/>
            </a:pPr>
            <a:r>
              <a:rPr lang="en-CA" dirty="0"/>
              <a:t>Pamphlet</a:t>
            </a:r>
          </a:p>
          <a:p>
            <a:pPr marL="171450" indent="-171450">
              <a:buFont typeface="Arial" panose="020B0604020202020204" pitchFamily="34" charset="0"/>
              <a:buChar char="•"/>
            </a:pPr>
            <a:r>
              <a:rPr lang="en-CA" dirty="0" smtClean="0"/>
              <a:t>Checklist</a:t>
            </a:r>
            <a:endParaRPr lang="en-CA" dirty="0"/>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You can make recommendations for practice change considerations even if the evidence is weak however ensure to make this clear and highlight that follow up and measurement will be needed due to decreased confidence in these new recommendations. </a:t>
            </a:r>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18</a:t>
            </a:fld>
            <a:endParaRPr lang="en-CA"/>
          </a:p>
        </p:txBody>
      </p:sp>
    </p:spTree>
    <p:extLst>
      <p:ext uri="{BB962C8B-B14F-4D97-AF65-F5344CB8AC3E}">
        <p14:creationId xmlns:p14="http://schemas.microsoft.com/office/powerpoint/2010/main" val="1704814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Remember: As mentioned earlier</a:t>
            </a:r>
            <a:r>
              <a:rPr lang="en-CA" baseline="0" dirty="0" smtClean="0"/>
              <a:t> – see “Background” slide - e</a:t>
            </a:r>
            <a:r>
              <a:rPr lang="en-CA" dirty="0" smtClean="0"/>
              <a:t>nsure to include clinical experience (gained through discussion with your</a:t>
            </a:r>
            <a:r>
              <a:rPr lang="en-CA" baseline="0" dirty="0" smtClean="0"/>
              <a:t> preceptor(s)) and the client perspective (when able) as well as considerations gained from discussions within your team (i.e. with other clinicians). If you are not able to discuss considerations with your team then ensure to raise this now with those attending. *Please see link below for additional information regarding points you can raise to enhance dialogue and discussion.</a:t>
            </a:r>
            <a:endParaRPr lang="en-CA" dirty="0" smtClean="0"/>
          </a:p>
          <a:p>
            <a:endParaRPr lang="en-CA" dirty="0" smtClean="0"/>
          </a:p>
          <a:p>
            <a:r>
              <a:rPr lang="en-CA" dirty="0" smtClean="0"/>
              <a:t>*http://www.childdevelopment.ca/Libraries/Evidence_for_Practice/ClinicalDecisionMakingWorksheetBuildingYourRationale.sflb.ashx</a:t>
            </a:r>
          </a:p>
          <a:p>
            <a:endParaRPr lang="en-CA" dirty="0" smtClean="0"/>
          </a:p>
          <a:p>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6B865783-302C-499A-9559-2B6EF6D85BC1}" type="slidenum">
              <a:rPr lang="en-CA" smtClean="0"/>
              <a:t>19</a:t>
            </a:fld>
            <a:endParaRPr lang="en-CA"/>
          </a:p>
        </p:txBody>
      </p:sp>
    </p:spTree>
    <p:extLst>
      <p:ext uri="{BB962C8B-B14F-4D97-AF65-F5344CB8AC3E}">
        <p14:creationId xmlns:p14="http://schemas.microsoft.com/office/powerpoint/2010/main" val="1782752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Why is this important?</a:t>
            </a:r>
          </a:p>
          <a:p>
            <a:r>
              <a:rPr lang="en-CA" dirty="0" smtClean="0"/>
              <a:t>How did your clinical question arise?</a:t>
            </a:r>
          </a:p>
          <a:p>
            <a:r>
              <a:rPr lang="en-CA" dirty="0" smtClean="0"/>
              <a:t>Is there a practice gap?</a:t>
            </a:r>
          </a:p>
          <a:p>
            <a:endParaRPr lang="en-CA" dirty="0" smtClean="0"/>
          </a:p>
          <a:p>
            <a:r>
              <a:rPr lang="en-CA" dirty="0" smtClean="0"/>
              <a:t>Important: Ensure to include findings from clinicians’ experience (gained through discussion with your</a:t>
            </a:r>
            <a:r>
              <a:rPr lang="en-CA" baseline="0" dirty="0" smtClean="0"/>
              <a:t> preceptor(s)) and the client perspective (when able) as well as considerations gained from discussions within your team (i.e. with other clinicians). If you have not discussed these considerations with your team then address it in the “Discussion” slide at the end of your presentation. </a:t>
            </a:r>
          </a:p>
          <a:p>
            <a:endParaRPr lang="en-CA" baseline="0" dirty="0" smtClean="0"/>
          </a:p>
          <a:p>
            <a:r>
              <a:rPr lang="en-CA" baseline="0" dirty="0" smtClean="0"/>
              <a:t>*Please see second link below for additional information</a:t>
            </a:r>
            <a:endParaRPr lang="en-CA" dirty="0" smtClean="0"/>
          </a:p>
          <a:p>
            <a:endParaRPr lang="en-CA" dirty="0" smtClean="0"/>
          </a:p>
          <a:p>
            <a:r>
              <a:rPr lang="en-CA" dirty="0" smtClean="0"/>
              <a:t>http://www.childdevelopment.ca/Libraries/EBP_Flowcharts/Step_1_Formulating_Your_Clinical_Question.sflb.ashx</a:t>
            </a:r>
          </a:p>
          <a:p>
            <a:endParaRPr lang="en-CA" dirty="0" smtClean="0"/>
          </a:p>
          <a:p>
            <a:r>
              <a:rPr lang="en-CA" dirty="0" smtClean="0"/>
              <a:t>&amp;</a:t>
            </a:r>
          </a:p>
          <a:p>
            <a:endParaRPr lang="en-CA" dirty="0" smtClean="0"/>
          </a:p>
          <a:p>
            <a:r>
              <a:rPr lang="en-CA" dirty="0" smtClean="0"/>
              <a:t>*http://www.childdevelopment.ca/Libraries/Evidence_for_Practice/ClinicalDecisionMakingWorksheetBuildingYourRationale.sflb.ashx</a:t>
            </a:r>
          </a:p>
          <a:p>
            <a:endParaRPr lang="en-CA" dirty="0" smtClean="0"/>
          </a:p>
          <a:p>
            <a:endParaRPr lang="en-CA" dirty="0" smtClean="0"/>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3</a:t>
            </a:fld>
            <a:endParaRPr lang="en-CA"/>
          </a:p>
        </p:txBody>
      </p:sp>
    </p:spTree>
    <p:extLst>
      <p:ext uri="{BB962C8B-B14F-4D97-AF65-F5344CB8AC3E}">
        <p14:creationId xmlns:p14="http://schemas.microsoft.com/office/powerpoint/2010/main" val="337605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http://www.childdevelopment.ca/Libraries/EBP_Flowcharts/Step_1_Formulating_Your_Clinical_Question.sflb.ashx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4</a:t>
            </a:fld>
            <a:endParaRPr lang="en-CA"/>
          </a:p>
        </p:txBody>
      </p:sp>
    </p:spTree>
    <p:extLst>
      <p:ext uri="{BB962C8B-B14F-4D97-AF65-F5344CB8AC3E}">
        <p14:creationId xmlns:p14="http://schemas.microsoft.com/office/powerpoint/2010/main" val="3771573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http://www.childdevelopment.ca/Libraries/EBP_Flowcharts/Step_2_Searching_for_Evidence.sflb.ashx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5</a:t>
            </a:fld>
            <a:endParaRPr lang="en-CA"/>
          </a:p>
        </p:txBody>
      </p:sp>
    </p:spTree>
    <p:extLst>
      <p:ext uri="{BB962C8B-B14F-4D97-AF65-F5344CB8AC3E}">
        <p14:creationId xmlns:p14="http://schemas.microsoft.com/office/powerpoint/2010/main" val="306782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Move</a:t>
            </a:r>
            <a:r>
              <a:rPr lang="en-CA" baseline="0" dirty="0"/>
              <a:t> the arrow to indicate where the best evidence was found. (You may have more than one arrow if you are utilizing more than one article, from more than one level of pre-appraised evidence ( e.g. a systematic review and a guideline)  -  however typically this is not the case as typically you would want to use the highest level of evidence. </a:t>
            </a:r>
          </a:p>
          <a:p>
            <a:endParaRPr lang="en-CA" baseline="0" dirty="0"/>
          </a:p>
          <a:p>
            <a:endParaRPr lang="en-CA" baseline="0" dirty="0"/>
          </a:p>
          <a:p>
            <a:r>
              <a:rPr lang="en-CA" baseline="0" dirty="0"/>
              <a:t>http://www.childdevelopment.ca/Libraries/EBP_Flowcharts/Step_3_Appraising_the_Evidence.sflb.ashx</a:t>
            </a:r>
          </a:p>
          <a:p>
            <a:endParaRPr lang="en-CA" dirty="0"/>
          </a:p>
        </p:txBody>
      </p:sp>
      <p:sp>
        <p:nvSpPr>
          <p:cNvPr id="4" name="Slide Number Placeholder 3"/>
          <p:cNvSpPr>
            <a:spLocks noGrp="1"/>
          </p:cNvSpPr>
          <p:nvPr>
            <p:ph type="sldNum" sz="quarter" idx="10"/>
          </p:nvPr>
        </p:nvSpPr>
        <p:spPr/>
        <p:txBody>
          <a:bodyPr/>
          <a:lstStyle/>
          <a:p>
            <a:fld id="{6B865783-302C-499A-9559-2B6EF6D85BC1}" type="slidenum">
              <a:rPr lang="en-CA" smtClean="0"/>
              <a:t>6</a:t>
            </a:fld>
            <a:endParaRPr lang="en-CA"/>
          </a:p>
        </p:txBody>
      </p:sp>
    </p:spTree>
    <p:extLst>
      <p:ext uri="{BB962C8B-B14F-4D97-AF65-F5344CB8AC3E}">
        <p14:creationId xmlns:p14="http://schemas.microsoft.com/office/powerpoint/2010/main" val="23884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www.childdevelopment.ca/Libraries/Learning_Opportunities/BEAR_Rapid_Clinical_Query_Worksheet.sflb.ashx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7</a:t>
            </a:fld>
            <a:endParaRPr lang="en-CA"/>
          </a:p>
        </p:txBody>
      </p:sp>
    </p:spTree>
    <p:extLst>
      <p:ext uri="{BB962C8B-B14F-4D97-AF65-F5344CB8AC3E}">
        <p14:creationId xmlns:p14="http://schemas.microsoft.com/office/powerpoint/2010/main" val="1624379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www.childdevelopment.ca/Libraries/Learning_Opportunities/BEAR_Rapid_Clinical_Query_Worksheet.sflb.ashx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8</a:t>
            </a:fld>
            <a:endParaRPr lang="en-CA"/>
          </a:p>
        </p:txBody>
      </p:sp>
    </p:spTree>
    <p:extLst>
      <p:ext uri="{BB962C8B-B14F-4D97-AF65-F5344CB8AC3E}">
        <p14:creationId xmlns:p14="http://schemas.microsoft.com/office/powerpoint/2010/main" val="190047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Strengths-- based on conduct questions found in </a:t>
            </a:r>
            <a:r>
              <a:rPr lang="en-CA" b="1" u="sng" dirty="0"/>
              <a:t>BOTH</a:t>
            </a:r>
            <a:r>
              <a:rPr lang="en-CA" dirty="0"/>
              <a:t>: </a:t>
            </a:r>
          </a:p>
          <a:p>
            <a:pPr marL="0" indent="0">
              <a:buNone/>
            </a:pPr>
            <a:r>
              <a:rPr lang="en-CA" dirty="0">
                <a:hlinkClick r:id="rId3"/>
              </a:rPr>
              <a:t>1) Rapid Appraisal </a:t>
            </a:r>
          </a:p>
          <a:p>
            <a:pPr marL="800100" lvl="2" indent="0">
              <a:buNone/>
            </a:pPr>
            <a:r>
              <a:rPr lang="en-CA" dirty="0">
                <a:solidFill>
                  <a:prstClr val="black"/>
                </a:solidFill>
              </a:rPr>
              <a:t>For example:</a:t>
            </a:r>
          </a:p>
          <a:p>
            <a:pPr lvl="2"/>
            <a:r>
              <a:rPr lang="en-CA" dirty="0">
                <a:solidFill>
                  <a:prstClr val="black"/>
                </a:solidFill>
                <a:hlinkClick r:id="rId4"/>
              </a:rPr>
              <a:t>AACPDM Conduct Questions for Single Subject or Group Designs</a:t>
            </a:r>
            <a:endParaRPr lang="en-CA" dirty="0">
              <a:solidFill>
                <a:prstClr val="black"/>
              </a:solidFill>
            </a:endParaRPr>
          </a:p>
          <a:p>
            <a:pPr marL="800100" lvl="2" indent="0">
              <a:buNone/>
            </a:pPr>
            <a:r>
              <a:rPr lang="en-CA" dirty="0">
                <a:solidFill>
                  <a:prstClr val="black"/>
                </a:solidFill>
              </a:rPr>
              <a:t>Or</a:t>
            </a:r>
            <a:endParaRPr lang="en-CA" dirty="0">
              <a:solidFill>
                <a:prstClr val="black"/>
              </a:solidFill>
              <a:hlinkClick r:id="rId3">
                <a:extLst>
                  <a:ext uri="{A12FA001-AC4F-418D-AE19-62706E023703}">
                    <ahyp:hlinkClr xmlns:ahyp="http://schemas.microsoft.com/office/drawing/2018/hyperlinkcolor" xmlns="" val="tx"/>
                  </a:ext>
                </a:extLst>
              </a:hlinkClick>
            </a:endParaRPr>
          </a:p>
          <a:p>
            <a:pPr lvl="2"/>
            <a:r>
              <a:rPr lang="en-CA" dirty="0">
                <a:solidFill>
                  <a:prstClr val="black"/>
                </a:solidFill>
                <a:hlinkClick r:id="rId4"/>
              </a:rPr>
              <a:t>AMSTAR for Systematic Reviews</a:t>
            </a:r>
            <a:endParaRPr lang="en-CA" dirty="0">
              <a:solidFill>
                <a:prstClr val="black"/>
              </a:solidFill>
            </a:endParaRPr>
          </a:p>
          <a:p>
            <a:pPr marL="0" indent="0">
              <a:buNone/>
            </a:pPr>
            <a:endParaRPr lang="en-CA" dirty="0">
              <a:hlinkClick r:id="rId3"/>
            </a:endParaRPr>
          </a:p>
          <a:p>
            <a:pPr marL="0" indent="0">
              <a:buNone/>
            </a:pPr>
            <a:r>
              <a:rPr lang="en-CA" dirty="0">
                <a:hlinkClick r:id="rId3"/>
              </a:rPr>
              <a:t>2) Clinical Applicability Form</a:t>
            </a:r>
            <a:endParaRPr lang="en-CA" dirty="0"/>
          </a:p>
          <a:p>
            <a:endParaRPr lang="en-CA" dirty="0"/>
          </a:p>
          <a:p>
            <a:r>
              <a:rPr lang="en-CA" dirty="0"/>
              <a:t>www.childdevelopment.ca/Libraries/Learning_Opportunities/BEAR_Rapid_Clinical_Query_Worksheet.sflb.ashx</a:t>
            </a:r>
          </a:p>
          <a:p>
            <a:endParaRPr lang="en-CA" baseline="0" dirty="0"/>
          </a:p>
          <a:p>
            <a:r>
              <a:rPr lang="en-CA" baseline="0" dirty="0"/>
              <a:t>http://www.childdevelopment.ca/Libraries/EBP_Flowcharts/Step_3_Appraising_the_Evidence.sflb.ashx</a:t>
            </a:r>
          </a:p>
          <a:p>
            <a:endParaRPr lang="en-CA" dirty="0"/>
          </a:p>
        </p:txBody>
      </p:sp>
      <p:sp>
        <p:nvSpPr>
          <p:cNvPr id="4" name="Slide Number Placeholder 3"/>
          <p:cNvSpPr>
            <a:spLocks noGrp="1"/>
          </p:cNvSpPr>
          <p:nvPr>
            <p:ph type="sldNum" sz="quarter" idx="5"/>
          </p:nvPr>
        </p:nvSpPr>
        <p:spPr/>
        <p:txBody>
          <a:bodyPr/>
          <a:lstStyle/>
          <a:p>
            <a:fld id="{6B865783-302C-499A-9559-2B6EF6D85BC1}" type="slidenum">
              <a:rPr lang="en-CA" smtClean="0"/>
              <a:t>9</a:t>
            </a:fld>
            <a:endParaRPr lang="en-CA"/>
          </a:p>
        </p:txBody>
      </p:sp>
    </p:spTree>
    <p:extLst>
      <p:ext uri="{BB962C8B-B14F-4D97-AF65-F5344CB8AC3E}">
        <p14:creationId xmlns:p14="http://schemas.microsoft.com/office/powerpoint/2010/main" val="463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Weaknesses </a:t>
            </a:r>
            <a:r>
              <a:rPr kumimoji="0" lang="en-CA" sz="1200" b="0" i="0" u="none" strike="noStrike" kern="1200" cap="none" spc="0" normalizeH="0" baseline="0" noProof="0" dirty="0">
                <a:ln>
                  <a:noFill/>
                </a:ln>
                <a:solidFill>
                  <a:prstClr val="black"/>
                </a:solidFill>
                <a:effectLst/>
                <a:uLnTx/>
                <a:uFillTx/>
                <a:latin typeface="+mn-lt"/>
                <a:ea typeface="+mn-ea"/>
                <a:cs typeface="+mn-cs"/>
              </a:rPr>
              <a:t>based on conduct questions found in </a:t>
            </a:r>
            <a:r>
              <a:rPr kumimoji="0" lang="en-CA" sz="1200" b="1" i="0" u="sng" strike="noStrike" kern="1200" cap="none" spc="0" normalizeH="0" baseline="0" noProof="0" dirty="0">
                <a:ln>
                  <a:noFill/>
                </a:ln>
                <a:solidFill>
                  <a:prstClr val="black"/>
                </a:solidFill>
                <a:effectLst/>
                <a:uLnTx/>
                <a:uFillTx/>
                <a:latin typeface="+mn-lt"/>
                <a:ea typeface="+mn-ea"/>
                <a:cs typeface="+mn-cs"/>
              </a:rPr>
              <a:t>BOTH</a:t>
            </a:r>
            <a:r>
              <a:rPr kumimoji="0" lang="en-CA" sz="1200" b="0" i="0" u="none" strike="noStrike" kern="1200" cap="none" spc="0" normalizeH="0" baseline="0" noProof="0" dirty="0">
                <a:ln>
                  <a:noFill/>
                </a:ln>
                <a:solidFill>
                  <a:prstClr val="black"/>
                </a:solidFill>
                <a:effectLst/>
                <a:uLnTx/>
                <a:uFillTx/>
                <a:latin typeface="+mn-lt"/>
                <a:ea typeface="+mn-ea"/>
                <a:cs typeface="+mn-cs"/>
              </a:rPr>
              <a:t>: </a:t>
            </a:r>
          </a:p>
          <a:p>
            <a:pPr marL="0" indent="0">
              <a:buNone/>
            </a:pPr>
            <a:r>
              <a:rPr lang="en-CA" dirty="0">
                <a:hlinkClick r:id="rId3"/>
              </a:rPr>
              <a:t>1) Rapid Appraisal </a:t>
            </a:r>
          </a:p>
          <a:p>
            <a:pPr marL="800100" lvl="2" indent="0">
              <a:buNone/>
            </a:pPr>
            <a:r>
              <a:rPr lang="en-CA" sz="2600" dirty="0">
                <a:solidFill>
                  <a:prstClr val="black"/>
                </a:solidFill>
              </a:rPr>
              <a:t>For example:</a:t>
            </a:r>
          </a:p>
          <a:p>
            <a:pPr lvl="2"/>
            <a:r>
              <a:rPr lang="en-CA" sz="2600" dirty="0">
                <a:solidFill>
                  <a:prstClr val="black"/>
                </a:solidFill>
                <a:hlinkClick r:id="rId4"/>
              </a:rPr>
              <a:t>AACPDM Conduct Questions for Single Subject or Group Designs</a:t>
            </a:r>
            <a:endParaRPr lang="en-CA" sz="2600" dirty="0">
              <a:solidFill>
                <a:prstClr val="black"/>
              </a:solidFill>
            </a:endParaRPr>
          </a:p>
          <a:p>
            <a:pPr marL="800100" lvl="2" indent="0">
              <a:buNone/>
            </a:pPr>
            <a:r>
              <a:rPr lang="en-CA" sz="2600" dirty="0">
                <a:solidFill>
                  <a:prstClr val="black"/>
                </a:solidFill>
              </a:rPr>
              <a:t>Or</a:t>
            </a:r>
            <a:endParaRPr lang="en-CA" sz="2600" dirty="0">
              <a:solidFill>
                <a:prstClr val="black"/>
              </a:solidFill>
              <a:hlinkClick r:id="rId3">
                <a:extLst>
                  <a:ext uri="{A12FA001-AC4F-418D-AE19-62706E023703}">
                    <ahyp:hlinkClr xmlns:ahyp="http://schemas.microsoft.com/office/drawing/2018/hyperlinkcolor" xmlns="" val="tx"/>
                  </a:ext>
                </a:extLst>
              </a:hlinkClick>
            </a:endParaRPr>
          </a:p>
          <a:p>
            <a:pPr lvl="2"/>
            <a:r>
              <a:rPr lang="en-CA" sz="2600" dirty="0">
                <a:solidFill>
                  <a:prstClr val="black"/>
                </a:solidFill>
                <a:hlinkClick r:id="rId4"/>
              </a:rPr>
              <a:t>AMSTAR for Systematic Reviews</a:t>
            </a:r>
            <a:endParaRPr lang="en-CA" sz="2600" dirty="0">
              <a:solidFill>
                <a:prstClr val="black"/>
              </a:solidFill>
            </a:endParaRPr>
          </a:p>
          <a:p>
            <a:pPr marL="0" indent="0">
              <a:buNone/>
            </a:pPr>
            <a:endParaRPr lang="en-CA" dirty="0">
              <a:hlinkClick r:id="rId3"/>
            </a:endParaRPr>
          </a:p>
          <a:p>
            <a:pPr marL="0" indent="0">
              <a:buNone/>
            </a:pPr>
            <a:r>
              <a:rPr lang="en-CA" dirty="0">
                <a:hlinkClick r:id="rId3"/>
              </a:rPr>
              <a:t>2) Clinical Applicability Form</a:t>
            </a:r>
            <a:endParaRPr lang="en-CA" dirty="0"/>
          </a:p>
          <a:p>
            <a:endParaRPr lang="en-CA" dirty="0"/>
          </a:p>
          <a:p>
            <a:r>
              <a:rPr lang="en-CA" dirty="0"/>
              <a:t>www.childdevelopment.ca/Libraries/Learning_Opportunities/BEAR_Rapid_Clinical_Query_Worksheet.sflb.ashx</a:t>
            </a:r>
          </a:p>
          <a:p>
            <a:endParaRPr lang="en-CA" baseline="0" dirty="0"/>
          </a:p>
          <a:p>
            <a:r>
              <a:rPr lang="en-CA" baseline="0" dirty="0"/>
              <a:t>http://www.childdevelopment.ca/Libraries/EBP_Flowcharts/Step_3_Appraising_the_Evidence.sflb.ashx</a:t>
            </a:r>
          </a:p>
        </p:txBody>
      </p:sp>
      <p:sp>
        <p:nvSpPr>
          <p:cNvPr id="4" name="Slide Number Placeholder 3"/>
          <p:cNvSpPr>
            <a:spLocks noGrp="1"/>
          </p:cNvSpPr>
          <p:nvPr>
            <p:ph type="sldNum" sz="quarter" idx="5"/>
          </p:nvPr>
        </p:nvSpPr>
        <p:spPr/>
        <p:txBody>
          <a:bodyPr/>
          <a:lstStyle/>
          <a:p>
            <a:fld id="{6B865783-302C-499A-9559-2B6EF6D85BC1}" type="slidenum">
              <a:rPr lang="en-CA" smtClean="0"/>
              <a:t>10</a:t>
            </a:fld>
            <a:endParaRPr lang="en-CA"/>
          </a:p>
        </p:txBody>
      </p:sp>
    </p:spTree>
    <p:extLst>
      <p:ext uri="{BB962C8B-B14F-4D97-AF65-F5344CB8AC3E}">
        <p14:creationId xmlns:p14="http://schemas.microsoft.com/office/powerpoint/2010/main" val="3016800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63197B2A-AB17-451F-8D52-F40BC04AC4E2}" type="datetimeFigureOut">
              <a:rPr lang="en-CA" smtClean="0"/>
              <a:t>2/11/2020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220428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3197B2A-AB17-451F-8D52-F40BC04AC4E2}" type="datetimeFigureOut">
              <a:rPr lang="en-CA" smtClean="0"/>
              <a:t>2/11/2020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87027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3197B2A-AB17-451F-8D52-F40BC04AC4E2}" type="datetimeFigureOut">
              <a:rPr lang="en-CA" smtClean="0"/>
              <a:t>2/11/2020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29761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3197B2A-AB17-451F-8D52-F40BC04AC4E2}" type="datetimeFigureOut">
              <a:rPr lang="en-CA" smtClean="0"/>
              <a:t>2/11/2020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154091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97B2A-AB17-451F-8D52-F40BC04AC4E2}" type="datetimeFigureOut">
              <a:rPr lang="en-CA" smtClean="0"/>
              <a:t>2/11/2020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350336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63197B2A-AB17-451F-8D52-F40BC04AC4E2}" type="datetimeFigureOut">
              <a:rPr lang="en-CA" smtClean="0"/>
              <a:t>2/11/2020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276833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63197B2A-AB17-451F-8D52-F40BC04AC4E2}" type="datetimeFigureOut">
              <a:rPr lang="en-CA" smtClean="0"/>
              <a:t>2/11/2020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150224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63197B2A-AB17-451F-8D52-F40BC04AC4E2}" type="datetimeFigureOut">
              <a:rPr lang="en-CA" smtClean="0"/>
              <a:t>2/11/2020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404673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97B2A-AB17-451F-8D52-F40BC04AC4E2}" type="datetimeFigureOut">
              <a:rPr lang="en-CA" smtClean="0"/>
              <a:t>2/11/2020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415102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97B2A-AB17-451F-8D52-F40BC04AC4E2}" type="datetimeFigureOut">
              <a:rPr lang="en-CA" smtClean="0"/>
              <a:t>2/11/2020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237752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97B2A-AB17-451F-8D52-F40BC04AC4E2}" type="datetimeFigureOut">
              <a:rPr lang="en-CA" smtClean="0"/>
              <a:t>2/11/2020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7E68A6-F9C5-492F-BC0C-9A8AF493538D}" type="slidenum">
              <a:rPr lang="en-CA" smtClean="0"/>
              <a:t>‹#›</a:t>
            </a:fld>
            <a:endParaRPr lang="en-CA"/>
          </a:p>
        </p:txBody>
      </p:sp>
    </p:spTree>
    <p:extLst>
      <p:ext uri="{BB962C8B-B14F-4D97-AF65-F5344CB8AC3E}">
        <p14:creationId xmlns:p14="http://schemas.microsoft.com/office/powerpoint/2010/main" val="349743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97B2A-AB17-451F-8D52-F40BC04AC4E2}" type="datetimeFigureOut">
              <a:rPr lang="en-CA" smtClean="0"/>
              <a:t>2/11/2020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68A6-F9C5-492F-BC0C-9A8AF493538D}" type="slidenum">
              <a:rPr lang="en-CA" smtClean="0"/>
              <a:t>‹#›</a:t>
            </a:fld>
            <a:endParaRPr lang="en-CA"/>
          </a:p>
        </p:txBody>
      </p:sp>
    </p:spTree>
    <p:extLst>
      <p:ext uri="{BB962C8B-B14F-4D97-AF65-F5344CB8AC3E}">
        <p14:creationId xmlns:p14="http://schemas.microsoft.com/office/powerpoint/2010/main" val="1494828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Sunny Hill Health Centre</a:t>
            </a:r>
            <a:br>
              <a:rPr lang="en-CA" dirty="0"/>
            </a:br>
            <a:r>
              <a:rPr lang="en-CA" dirty="0"/>
              <a:t>Student EIP Initiative</a:t>
            </a:r>
          </a:p>
        </p:txBody>
      </p:sp>
      <p:sp>
        <p:nvSpPr>
          <p:cNvPr id="3" name="Subtitle 2"/>
          <p:cNvSpPr>
            <a:spLocks noGrp="1"/>
          </p:cNvSpPr>
          <p:nvPr>
            <p:ph type="subTitle" idx="1"/>
          </p:nvPr>
        </p:nvSpPr>
        <p:spPr>
          <a:xfrm>
            <a:off x="1317267" y="3861048"/>
            <a:ext cx="6400800" cy="1752600"/>
          </a:xfrm>
        </p:spPr>
        <p:txBody>
          <a:bodyPr>
            <a:normAutofit fontScale="85000" lnSpcReduction="20000"/>
          </a:bodyPr>
          <a:lstStyle/>
          <a:p>
            <a:r>
              <a:rPr lang="en-CA" dirty="0"/>
              <a:t>Student’s Name</a:t>
            </a:r>
          </a:p>
          <a:p>
            <a:r>
              <a:rPr lang="en-CA" dirty="0"/>
              <a:t>Supervisor(s) Name</a:t>
            </a:r>
          </a:p>
          <a:p>
            <a:r>
              <a:rPr lang="en-CA" dirty="0"/>
              <a:t>Discipline</a:t>
            </a:r>
          </a:p>
          <a:p>
            <a:r>
              <a:rPr lang="en-CA" dirty="0"/>
              <a:t>Date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23" y="281160"/>
            <a:ext cx="2399688" cy="1945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56" y="5805264"/>
            <a:ext cx="2016222" cy="861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6502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Rapid Appraisal (Name of Author)</a:t>
            </a:r>
          </a:p>
        </p:txBody>
      </p:sp>
      <p:sp>
        <p:nvSpPr>
          <p:cNvPr id="3" name="Content Placeholder 2"/>
          <p:cNvSpPr>
            <a:spLocks noGrp="1"/>
          </p:cNvSpPr>
          <p:nvPr>
            <p:ph idx="1"/>
          </p:nvPr>
        </p:nvSpPr>
        <p:spPr/>
        <p:txBody>
          <a:bodyPr>
            <a:normAutofit/>
          </a:bodyPr>
          <a:lstStyle/>
          <a:p>
            <a:r>
              <a:rPr lang="en-CA" dirty="0"/>
              <a:t>Weaknesses: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305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473" y="451518"/>
            <a:ext cx="8229600" cy="1143000"/>
          </a:xfrm>
        </p:spPr>
        <p:txBody>
          <a:bodyPr>
            <a:normAutofit fontScale="90000"/>
          </a:bodyPr>
          <a:lstStyle/>
          <a:p>
            <a:r>
              <a:rPr lang="en-CA" sz="4900" dirty="0"/>
              <a:t>Key Messages for Action </a:t>
            </a:r>
            <a:r>
              <a:rPr lang="en-CA" dirty="0"/>
              <a:t/>
            </a:r>
            <a:br>
              <a:rPr lang="en-CA" dirty="0"/>
            </a:br>
            <a:endParaRPr lang="en-CA" dirty="0"/>
          </a:p>
        </p:txBody>
      </p:sp>
      <p:sp>
        <p:nvSpPr>
          <p:cNvPr id="3" name="Content Placeholder 2"/>
          <p:cNvSpPr>
            <a:spLocks noGrp="1"/>
          </p:cNvSpPr>
          <p:nvPr>
            <p:ph idx="1"/>
          </p:nvPr>
        </p:nvSpPr>
        <p:spPr/>
        <p:txBody>
          <a:bodyPr/>
          <a:lstStyle/>
          <a:p>
            <a:endParaRPr lang="en-CA"/>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99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Repeat for each study </a:t>
            </a:r>
          </a:p>
        </p:txBody>
      </p:sp>
      <p:sp>
        <p:nvSpPr>
          <p:cNvPr id="3" name="Content Placeholder 2"/>
          <p:cNvSpPr>
            <a:spLocks noGrp="1"/>
          </p:cNvSpPr>
          <p:nvPr>
            <p:ph idx="1"/>
          </p:nvPr>
        </p:nvSpPr>
        <p:spPr/>
        <p:txBody>
          <a:bodyPr/>
          <a:lstStyle/>
          <a:p>
            <a:r>
              <a:rPr lang="en-CA" dirty="0"/>
              <a:t>Repeat slides </a:t>
            </a:r>
            <a:r>
              <a:rPr lang="en-CA" dirty="0" smtClean="0"/>
              <a:t>8</a:t>
            </a:r>
            <a:r>
              <a:rPr lang="en-CA" dirty="0" smtClean="0">
                <a:latin typeface="Arial"/>
                <a:cs typeface="Arial"/>
              </a:rPr>
              <a:t>−</a:t>
            </a:r>
            <a:r>
              <a:rPr lang="en-CA" dirty="0" smtClean="0"/>
              <a:t>11 </a:t>
            </a:r>
            <a:r>
              <a:rPr lang="en-CA" dirty="0"/>
              <a:t>for each study </a:t>
            </a:r>
          </a:p>
          <a:p>
            <a:pPr marL="0" indent="0">
              <a:buNone/>
            </a:pPr>
            <a:endParaRPr lang="en-CA"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505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Clinical Bottom Line</a:t>
            </a:r>
          </a:p>
        </p:txBody>
      </p:sp>
      <p:sp>
        <p:nvSpPr>
          <p:cNvPr id="3" name="Content Placeholder 2"/>
          <p:cNvSpPr>
            <a:spLocks noGrp="1"/>
          </p:cNvSpPr>
          <p:nvPr>
            <p:ph idx="1"/>
          </p:nvPr>
        </p:nvSpPr>
        <p:spPr/>
        <p:txBody>
          <a:bodyPr/>
          <a:lstStyle/>
          <a:p>
            <a:endParaRPr lang="en-C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317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1143000"/>
          </a:xfrm>
        </p:spPr>
        <p:txBody>
          <a:bodyPr>
            <a:normAutofit fontScale="90000"/>
          </a:bodyPr>
          <a:lstStyle/>
          <a:p>
            <a:r>
              <a:rPr lang="en-CA" dirty="0"/>
              <a:t>Recommendations for</a:t>
            </a:r>
            <a:br>
              <a:rPr lang="en-CA" dirty="0"/>
            </a:br>
            <a:r>
              <a:rPr lang="en-CA" b="1" dirty="0"/>
              <a:t>Degree</a:t>
            </a:r>
            <a:r>
              <a:rPr lang="en-CA" dirty="0"/>
              <a:t> of Practice Change Required</a:t>
            </a:r>
          </a:p>
        </p:txBody>
      </p:sp>
      <p:sp>
        <p:nvSpPr>
          <p:cNvPr id="3" name="Content Placeholder 2"/>
          <p:cNvSpPr>
            <a:spLocks noGrp="1"/>
          </p:cNvSpPr>
          <p:nvPr>
            <p:ph idx="1"/>
          </p:nvPr>
        </p:nvSpPr>
        <p:spPr/>
        <p:txBody>
          <a:bodyPr/>
          <a:lstStyle/>
          <a:p>
            <a:endParaRPr lang="en-CA" dirty="0"/>
          </a:p>
          <a:p>
            <a:endParaRPr lang="en-C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5656" y="3035644"/>
            <a:ext cx="976718" cy="786711"/>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71800" y="3035644"/>
            <a:ext cx="976718" cy="786711"/>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3035644"/>
            <a:ext cx="976718" cy="786711"/>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4088" y="3035644"/>
            <a:ext cx="976718" cy="786711"/>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0232" y="3035644"/>
            <a:ext cx="976718" cy="786711"/>
          </a:xfrm>
          <a:prstGeom prst="rect">
            <a:avLst/>
          </a:prstGeom>
        </p:spPr>
      </p:pic>
    </p:spTree>
    <p:extLst>
      <p:ext uri="{BB962C8B-B14F-4D97-AF65-F5344CB8AC3E}">
        <p14:creationId xmlns:p14="http://schemas.microsoft.com/office/powerpoint/2010/main" val="211135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Recommendations for</a:t>
            </a:r>
            <a:br>
              <a:rPr lang="en-CA" dirty="0"/>
            </a:br>
            <a:r>
              <a:rPr lang="en-CA" dirty="0"/>
              <a:t>Practice Change (if warranted)</a:t>
            </a:r>
          </a:p>
        </p:txBody>
      </p:sp>
      <p:sp>
        <p:nvSpPr>
          <p:cNvPr id="3" name="Content Placeholder 2"/>
          <p:cNvSpPr>
            <a:spLocks noGrp="1"/>
          </p:cNvSpPr>
          <p:nvPr>
            <p:ph idx="1"/>
          </p:nvPr>
        </p:nvSpPr>
        <p:spPr>
          <a:xfrm>
            <a:off x="457200" y="1600200"/>
            <a:ext cx="8507288" cy="4525963"/>
          </a:xfrm>
        </p:spPr>
        <p:txBody>
          <a:bodyPr>
            <a:normAutofit/>
          </a:bodyPr>
          <a:lstStyle/>
          <a:p>
            <a:endParaRPr lang="en-CA" dirty="0"/>
          </a:p>
          <a:p>
            <a:endParaRPr lang="en-CA" dirty="0"/>
          </a:p>
          <a:p>
            <a:endParaRPr lang="en-CA" dirty="0"/>
          </a:p>
          <a:p>
            <a:endParaRPr lang="en-CA" dirty="0"/>
          </a:p>
          <a:p>
            <a:pPr marL="0" indent="0">
              <a:buNone/>
            </a:pPr>
            <a:endParaRPr lang="en-CA" dirty="0"/>
          </a:p>
          <a:p>
            <a:pPr marL="0" indent="0">
              <a:buNone/>
            </a:pPr>
            <a:endParaRPr lang="en-CA"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575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a:t>
            </a:r>
            <a:endParaRPr lang="en-CA" dirty="0"/>
          </a:p>
        </p:txBody>
      </p:sp>
      <p:sp>
        <p:nvSpPr>
          <p:cNvPr id="3" name="Content Placeholder 2"/>
          <p:cNvSpPr>
            <a:spLocks noGrp="1"/>
          </p:cNvSpPr>
          <p:nvPr>
            <p:ph idx="1"/>
          </p:nvPr>
        </p:nvSpPr>
        <p:spPr/>
        <p:txBody>
          <a:bodyPr/>
          <a:lstStyle/>
          <a:p>
            <a:endParaRPr lang="en-CA"/>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5557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noAutofit/>
          </a:bodyPr>
          <a:lstStyle/>
          <a:p>
            <a:r>
              <a:rPr lang="en-CA" sz="4000" dirty="0"/>
              <a:t>Implementation/Knowledge Translation Recommendations for</a:t>
            </a:r>
            <a:br>
              <a:rPr lang="en-CA" sz="4000" dirty="0"/>
            </a:br>
            <a:r>
              <a:rPr lang="en-CA" sz="4000" dirty="0"/>
              <a:t>Practice Change</a:t>
            </a:r>
          </a:p>
        </p:txBody>
      </p:sp>
      <p:sp>
        <p:nvSpPr>
          <p:cNvPr id="3" name="Content Placeholder 2"/>
          <p:cNvSpPr>
            <a:spLocks noGrp="1"/>
          </p:cNvSpPr>
          <p:nvPr>
            <p:ph idx="1"/>
          </p:nvPr>
        </p:nvSpPr>
        <p:spPr>
          <a:xfrm>
            <a:off x="457200" y="1600200"/>
            <a:ext cx="8507288" cy="4525963"/>
          </a:xfrm>
        </p:spPr>
        <p:txBody>
          <a:bodyPr>
            <a:normAutofit/>
          </a:bodyPr>
          <a:lstStyle/>
          <a:p>
            <a:endParaRPr lang="en-CA" dirty="0"/>
          </a:p>
          <a:p>
            <a:endParaRPr lang="en-CA" dirty="0"/>
          </a:p>
          <a:p>
            <a:endParaRPr lang="en-CA" dirty="0"/>
          </a:p>
          <a:p>
            <a:endParaRPr lang="en-CA" dirty="0"/>
          </a:p>
          <a:p>
            <a:pPr marL="0" indent="0">
              <a:buNone/>
            </a:pPr>
            <a:endParaRPr lang="en-CA" dirty="0"/>
          </a:p>
          <a:p>
            <a:pPr marL="0" indent="0">
              <a:buNone/>
            </a:pPr>
            <a:endParaRPr lang="en-C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13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Recommendations for Resource Development (if appropriate)</a:t>
            </a:r>
          </a:p>
        </p:txBody>
      </p:sp>
      <p:sp>
        <p:nvSpPr>
          <p:cNvPr id="3" name="Content Placeholder 2"/>
          <p:cNvSpPr>
            <a:spLocks noGrp="1"/>
          </p:cNvSpPr>
          <p:nvPr>
            <p:ph idx="1"/>
          </p:nvPr>
        </p:nvSpPr>
        <p:spPr/>
        <p:txBody>
          <a:bodyPr/>
          <a:lstStyle/>
          <a:p>
            <a:endParaRPr lang="en-CA" dirty="0"/>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6122"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8757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Content Placeholder 2"/>
          <p:cNvSpPr>
            <a:spLocks noGrp="1"/>
          </p:cNvSpPr>
          <p:nvPr>
            <p:ph idx="1"/>
          </p:nvPr>
        </p:nvSpPr>
        <p:spPr/>
        <p:txBody>
          <a:bodyPr/>
          <a:lstStyle/>
          <a:p>
            <a:endParaRPr lang="en-CA"/>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6122"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241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a:t>Title of Talk</a:t>
            </a:r>
            <a:br>
              <a:rPr lang="en-CA" dirty="0"/>
            </a:br>
            <a:endParaRPr lang="en-CA" dirty="0"/>
          </a:p>
        </p:txBody>
      </p:sp>
      <p:sp>
        <p:nvSpPr>
          <p:cNvPr id="5" name="Subtitle 4"/>
          <p:cNvSpPr>
            <a:spLocks noGrp="1"/>
          </p:cNvSpPr>
          <p:nvPr>
            <p:ph type="subTitle" idx="1"/>
          </p:nvPr>
        </p:nvSpPr>
        <p:spPr>
          <a:xfrm>
            <a:off x="685800" y="3886200"/>
            <a:ext cx="7918648" cy="1752600"/>
          </a:xfrm>
        </p:spPr>
        <p:txBody>
          <a:bodyPr>
            <a:normAutofit/>
          </a:bodyPr>
          <a:lstStyle/>
          <a:p>
            <a:r>
              <a:rPr lang="en-CA" dirty="0"/>
              <a:t>BRIEF EVIDENCE INFORMED ASSESSMENT</a:t>
            </a:r>
          </a:p>
          <a:p>
            <a:r>
              <a:rPr lang="en-CA" dirty="0"/>
              <a:t>OF THE RESEARCH</a:t>
            </a:r>
          </a:p>
          <a:p>
            <a:r>
              <a:rPr lang="en-CA" dirty="0"/>
              <a:t>(BEAR)</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481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E980F-A563-461B-AC0C-8A0E7A7F791F}"/>
              </a:ext>
            </a:extLst>
          </p:cNvPr>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lstStyle/>
          <a:p>
            <a:endParaRPr lang="en-C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01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Background </a:t>
            </a:r>
          </a:p>
        </p:txBody>
      </p:sp>
      <p:sp>
        <p:nvSpPr>
          <p:cNvPr id="5" name="Content Placeholder 4"/>
          <p:cNvSpPr>
            <a:spLocks noGrp="1"/>
          </p:cNvSpPr>
          <p:nvPr>
            <p:ph idx="1"/>
          </p:nvPr>
        </p:nvSpPr>
        <p:spPr>
          <a:xfrm>
            <a:off x="457200" y="1600200"/>
            <a:ext cx="8147248" cy="4421087"/>
          </a:xfrm>
        </p:spPr>
        <p:txBody>
          <a:bodyPr/>
          <a:lstStyle/>
          <a:p>
            <a:endParaRPr lang="en-CA"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645024"/>
            <a:ext cx="297180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66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Clinical Question/PICO</a:t>
            </a:r>
          </a:p>
        </p:txBody>
      </p:sp>
      <p:sp>
        <p:nvSpPr>
          <p:cNvPr id="3" name="Content Placeholder 2"/>
          <p:cNvSpPr>
            <a:spLocks noGrp="1"/>
          </p:cNvSpPr>
          <p:nvPr>
            <p:ph idx="1"/>
          </p:nvPr>
        </p:nvSpPr>
        <p:spPr/>
        <p:txBody>
          <a:bodyPr/>
          <a:lstStyle/>
          <a:p>
            <a:r>
              <a:rPr lang="en-CA" dirty="0"/>
              <a:t>P:</a:t>
            </a:r>
          </a:p>
          <a:p>
            <a:r>
              <a:rPr lang="en-CA" dirty="0"/>
              <a:t> I:</a:t>
            </a:r>
          </a:p>
          <a:p>
            <a:r>
              <a:rPr lang="en-CA" dirty="0"/>
              <a:t>C:</a:t>
            </a:r>
          </a:p>
          <a:p>
            <a:r>
              <a:rPr lang="en-CA" dirty="0"/>
              <a:t>O:</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25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Search </a:t>
            </a:r>
          </a:p>
        </p:txBody>
      </p:sp>
      <p:sp>
        <p:nvSpPr>
          <p:cNvPr id="4" name="Text Placeholder 3"/>
          <p:cNvSpPr>
            <a:spLocks noGrp="1"/>
          </p:cNvSpPr>
          <p:nvPr>
            <p:ph type="body" idx="1"/>
          </p:nvPr>
        </p:nvSpPr>
        <p:spPr/>
        <p:txBody>
          <a:bodyPr>
            <a:normAutofit fontScale="25000" lnSpcReduction="20000"/>
          </a:bodyPr>
          <a:lstStyle/>
          <a:p>
            <a:endParaRPr lang="en-CA" dirty="0"/>
          </a:p>
          <a:p>
            <a:endParaRPr lang="en-CA" dirty="0"/>
          </a:p>
          <a:p>
            <a:pPr algn="ctr"/>
            <a:r>
              <a:rPr lang="en-CA" sz="9600" dirty="0"/>
              <a:t>Search Sources</a:t>
            </a:r>
          </a:p>
          <a:p>
            <a:endParaRPr lang="en-CA" dirty="0"/>
          </a:p>
        </p:txBody>
      </p:sp>
      <p:sp>
        <p:nvSpPr>
          <p:cNvPr id="3" name="Content Placeholder 2"/>
          <p:cNvSpPr>
            <a:spLocks noGrp="1"/>
          </p:cNvSpPr>
          <p:nvPr>
            <p:ph sz="half" idx="2"/>
          </p:nvPr>
        </p:nvSpPr>
        <p:spPr/>
        <p:txBody>
          <a:bodyPr/>
          <a:lstStyle/>
          <a:p>
            <a:endParaRPr lang="en-CA" dirty="0"/>
          </a:p>
          <a:p>
            <a:endParaRPr lang="en-CA" dirty="0"/>
          </a:p>
        </p:txBody>
      </p:sp>
      <p:sp>
        <p:nvSpPr>
          <p:cNvPr id="5" name="Text Placeholder 4"/>
          <p:cNvSpPr>
            <a:spLocks noGrp="1"/>
          </p:cNvSpPr>
          <p:nvPr>
            <p:ph type="body" sz="quarter" idx="3"/>
          </p:nvPr>
        </p:nvSpPr>
        <p:spPr/>
        <p:txBody>
          <a:bodyPr/>
          <a:lstStyle/>
          <a:p>
            <a:pPr algn="ctr"/>
            <a:r>
              <a:rPr lang="en-US" dirty="0"/>
              <a:t>Search Terms</a:t>
            </a:r>
            <a:endParaRPr lang="en-CA" dirty="0"/>
          </a:p>
        </p:txBody>
      </p:sp>
      <p:sp>
        <p:nvSpPr>
          <p:cNvPr id="6" name="Content Placeholder 5"/>
          <p:cNvSpPr>
            <a:spLocks noGrp="1"/>
          </p:cNvSpPr>
          <p:nvPr>
            <p:ph sz="quarter" idx="4"/>
          </p:nvPr>
        </p:nvSpPr>
        <p:spPr/>
        <p:txBody>
          <a:bodyPr/>
          <a:lstStyle/>
          <a:p>
            <a:endParaRPr lang="en-CA"/>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44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Best Evidence Identified</a:t>
            </a:r>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9503" t="29031" r="29288" b="9226"/>
          <a:stretch/>
        </p:blipFill>
        <p:spPr bwMode="auto">
          <a:xfrm>
            <a:off x="1691680" y="1556792"/>
            <a:ext cx="5545756" cy="4673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Arrow 2"/>
          <p:cNvSpPr/>
          <p:nvPr/>
        </p:nvSpPr>
        <p:spPr>
          <a:xfrm>
            <a:off x="539552" y="4005064"/>
            <a:ext cx="1152128"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7452320" y="2204864"/>
            <a:ext cx="720080" cy="2308324"/>
          </a:xfrm>
          <a:prstGeom prst="rect">
            <a:avLst/>
          </a:prstGeom>
          <a:noFill/>
        </p:spPr>
        <p:txBody>
          <a:bodyPr wrap="square" rtlCol="0">
            <a:spAutoFit/>
          </a:bodyPr>
          <a:lstStyle/>
          <a:p>
            <a:r>
              <a:rPr lang="en-CA" sz="2400" dirty="0">
                <a:solidFill>
                  <a:schemeClr val="accent1">
                    <a:lumMod val="40000"/>
                    <a:lumOff val="60000"/>
                  </a:schemeClr>
                </a:solidFill>
              </a:rPr>
              <a:t>S1</a:t>
            </a:r>
          </a:p>
          <a:p>
            <a:r>
              <a:rPr lang="en-CA" sz="2400" dirty="0">
                <a:solidFill>
                  <a:schemeClr val="accent1">
                    <a:lumMod val="60000"/>
                    <a:lumOff val="40000"/>
                  </a:schemeClr>
                </a:solidFill>
              </a:rPr>
              <a:t>S2</a:t>
            </a:r>
          </a:p>
          <a:p>
            <a:r>
              <a:rPr lang="en-CA" sz="2400" dirty="0">
                <a:solidFill>
                  <a:schemeClr val="accent1">
                    <a:lumMod val="60000"/>
                    <a:lumOff val="40000"/>
                  </a:schemeClr>
                </a:solidFill>
              </a:rPr>
              <a:t>S3</a:t>
            </a:r>
          </a:p>
          <a:p>
            <a:r>
              <a:rPr lang="en-CA" sz="2400" dirty="0">
                <a:solidFill>
                  <a:schemeClr val="tx2">
                    <a:lumMod val="60000"/>
                    <a:lumOff val="40000"/>
                  </a:schemeClr>
                </a:solidFill>
              </a:rPr>
              <a:t>S4</a:t>
            </a:r>
          </a:p>
          <a:p>
            <a:r>
              <a:rPr lang="en-CA" sz="2400" dirty="0">
                <a:solidFill>
                  <a:schemeClr val="accent1">
                    <a:lumMod val="75000"/>
                  </a:schemeClr>
                </a:solidFill>
              </a:rPr>
              <a:t>S5</a:t>
            </a:r>
          </a:p>
          <a:p>
            <a:r>
              <a:rPr lang="en-CA" sz="2400" dirty="0">
                <a:solidFill>
                  <a:schemeClr val="tx2">
                    <a:lumMod val="75000"/>
                  </a:schemeClr>
                </a:solidFill>
              </a:rPr>
              <a:t>S6</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5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Best Evidence</a:t>
            </a:r>
          </a:p>
        </p:txBody>
      </p:sp>
      <p:sp>
        <p:nvSpPr>
          <p:cNvPr id="4" name="Content Placeholder 3"/>
          <p:cNvSpPr>
            <a:spLocks noGrp="1"/>
          </p:cNvSpPr>
          <p:nvPr>
            <p:ph sz="half" idx="1"/>
          </p:nvPr>
        </p:nvSpPr>
        <p:spPr>
          <a:xfrm>
            <a:off x="457200" y="1600200"/>
            <a:ext cx="4191000" cy="4525963"/>
          </a:xfrm>
          <a:ln w="28575">
            <a:solidFill>
              <a:schemeClr val="tx1"/>
            </a:solidFill>
          </a:ln>
        </p:spPr>
        <p:txBody>
          <a:bodyPr>
            <a:normAutofit/>
          </a:bodyPr>
          <a:lstStyle/>
          <a:p>
            <a:pPr marL="0" indent="0" algn="ctr">
              <a:buNone/>
            </a:pPr>
            <a:r>
              <a:rPr lang="en-CA" dirty="0"/>
              <a:t>BEST EVIDENCE </a:t>
            </a:r>
          </a:p>
          <a:p>
            <a:pPr marL="0" indent="0" algn="ctr">
              <a:buNone/>
            </a:pPr>
            <a:r>
              <a:rPr lang="en-CA" dirty="0"/>
              <a:t>(TOP 2 or 3)</a:t>
            </a:r>
          </a:p>
          <a:p>
            <a:endParaRPr lang="en-CA" dirty="0"/>
          </a:p>
          <a:p>
            <a:pPr marL="0" indent="0">
              <a:buNone/>
            </a:pPr>
            <a:r>
              <a:rPr lang="en-CA" dirty="0"/>
              <a:t>List:</a:t>
            </a:r>
          </a:p>
          <a:p>
            <a:r>
              <a:rPr lang="en-CA" dirty="0"/>
              <a:t>Author’s Name, Year</a:t>
            </a:r>
          </a:p>
          <a:p>
            <a:r>
              <a:rPr lang="en-CA" dirty="0"/>
              <a:t>Author’s Name, Year</a:t>
            </a:r>
          </a:p>
          <a:p>
            <a:r>
              <a:rPr lang="en-CA" dirty="0"/>
              <a:t>Author’s Name, Year</a:t>
            </a:r>
          </a:p>
          <a:p>
            <a:endParaRPr lang="en-CA" dirty="0"/>
          </a:p>
          <a:p>
            <a:endParaRPr lang="en-CA" dirty="0"/>
          </a:p>
        </p:txBody>
      </p:sp>
      <p:sp>
        <p:nvSpPr>
          <p:cNvPr id="5" name="Content Placeholder 4"/>
          <p:cNvSpPr>
            <a:spLocks noGrp="1"/>
          </p:cNvSpPr>
          <p:nvPr>
            <p:ph sz="half" idx="2"/>
          </p:nvPr>
        </p:nvSpPr>
        <p:spPr>
          <a:ln w="28575">
            <a:solidFill>
              <a:schemeClr val="tx1"/>
            </a:solidFill>
          </a:ln>
        </p:spPr>
        <p:txBody>
          <a:bodyPr>
            <a:normAutofit/>
          </a:bodyPr>
          <a:lstStyle/>
          <a:p>
            <a:pPr marL="0" indent="0" algn="ctr">
              <a:buNone/>
            </a:pPr>
            <a:r>
              <a:rPr lang="en-CA" dirty="0"/>
              <a:t>TYPE OF EVIDENCE</a:t>
            </a:r>
          </a:p>
          <a:p>
            <a:pPr marL="0" indent="0">
              <a:buNone/>
            </a:pPr>
            <a:endParaRPr lang="en-CA" dirty="0"/>
          </a:p>
          <a:p>
            <a:pPr marL="0" indent="0">
              <a:buNone/>
            </a:pPr>
            <a:endParaRPr lang="en-CA" dirty="0"/>
          </a:p>
          <a:p>
            <a:pPr marL="0" indent="0">
              <a:buNone/>
            </a:pPr>
            <a:r>
              <a:rPr lang="en-CA" dirty="0"/>
              <a:t>List  - for example:</a:t>
            </a:r>
          </a:p>
          <a:p>
            <a:r>
              <a:rPr lang="en-CA" dirty="0"/>
              <a:t>S1- Primary Research </a:t>
            </a:r>
          </a:p>
          <a:p>
            <a:pPr marL="0" indent="0">
              <a:buNone/>
            </a:pPr>
            <a:r>
              <a:rPr lang="en-CA" dirty="0"/>
              <a:t>or  </a:t>
            </a:r>
          </a:p>
          <a:p>
            <a:r>
              <a:rPr lang="en-CA" dirty="0"/>
              <a:t>S3 - Systematic Review</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24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Author/Title of Article</a:t>
            </a:r>
          </a:p>
        </p:txBody>
      </p:sp>
      <p:sp>
        <p:nvSpPr>
          <p:cNvPr id="5" name="Content Placeholder 4"/>
          <p:cNvSpPr>
            <a:spLocks noGrp="1"/>
          </p:cNvSpPr>
          <p:nvPr>
            <p:ph idx="1"/>
          </p:nvPr>
        </p:nvSpPr>
        <p:spPr/>
        <p:txBody>
          <a:bodyPr/>
          <a:lstStyle/>
          <a:p>
            <a:r>
              <a:rPr lang="en-CA" dirty="0"/>
              <a:t>Purpose(s):</a:t>
            </a:r>
          </a:p>
          <a:p>
            <a:endParaRPr lang="en-CA" dirty="0"/>
          </a:p>
          <a:p>
            <a:endParaRPr lang="en-CA" dirty="0"/>
          </a:p>
          <a:p>
            <a:r>
              <a:rPr lang="en-CA" dirty="0"/>
              <a:t>Population:</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89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Rapid Appraisal (Name of Author)</a:t>
            </a:r>
          </a:p>
        </p:txBody>
      </p:sp>
      <p:sp>
        <p:nvSpPr>
          <p:cNvPr id="3" name="Content Placeholder 2"/>
          <p:cNvSpPr>
            <a:spLocks noGrp="1"/>
          </p:cNvSpPr>
          <p:nvPr>
            <p:ph idx="1"/>
          </p:nvPr>
        </p:nvSpPr>
        <p:spPr/>
        <p:txBody>
          <a:bodyPr>
            <a:normAutofit/>
          </a:bodyPr>
          <a:lstStyle/>
          <a:p>
            <a:r>
              <a:rPr lang="en-CA" dirty="0"/>
              <a:t>Strengths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920" y="6242050"/>
            <a:ext cx="14446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41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2482</TotalTime>
  <Words>1070</Words>
  <Application>Microsoft Office PowerPoint</Application>
  <PresentationFormat>On-screen Show (4:3)</PresentationFormat>
  <Paragraphs>181</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Sunny Hill Health Centre Student EIP Initiative</vt:lpstr>
      <vt:lpstr>Title of Talk </vt:lpstr>
      <vt:lpstr>Background </vt:lpstr>
      <vt:lpstr>Clinical Question/PICO</vt:lpstr>
      <vt:lpstr>Search </vt:lpstr>
      <vt:lpstr>Best Evidence Identified</vt:lpstr>
      <vt:lpstr>Best Evidence</vt:lpstr>
      <vt:lpstr>Author/Title of Article</vt:lpstr>
      <vt:lpstr>Rapid Appraisal (Name of Author)</vt:lpstr>
      <vt:lpstr>Rapid Appraisal (Name of Author)</vt:lpstr>
      <vt:lpstr>Key Messages for Action  </vt:lpstr>
      <vt:lpstr>Repeat for each study </vt:lpstr>
      <vt:lpstr>Clinical Bottom Line</vt:lpstr>
      <vt:lpstr>Recommendations for Degree of Practice Change Required</vt:lpstr>
      <vt:lpstr>Recommendations for Practice Change (if warranted)</vt:lpstr>
      <vt:lpstr>Measurement</vt:lpstr>
      <vt:lpstr>Implementation/Knowledge Translation Recommendations for Practice Change</vt:lpstr>
      <vt:lpstr>Recommendations for Resource Development (if appropriate)</vt:lpstr>
      <vt:lpstr>Discussion</vt:lpstr>
      <vt:lpstr>References</vt:lpstr>
    </vt:vector>
  </TitlesOfParts>
  <Company>Health Shared Services 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Sunny Hill Health Centre Student EIP Initiative</dc:title>
  <dc:creator>Montgomery, Ivonne</dc:creator>
  <cp:lastModifiedBy>Montgomery, Ivonne</cp:lastModifiedBy>
  <cp:revision>38</cp:revision>
  <dcterms:created xsi:type="dcterms:W3CDTF">2019-10-11T00:07:57Z</dcterms:created>
  <dcterms:modified xsi:type="dcterms:W3CDTF">2020-02-12T01:21:38Z</dcterms:modified>
</cp:coreProperties>
</file>